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71" r:id="rId7"/>
    <p:sldId id="262" r:id="rId8"/>
    <p:sldId id="260" r:id="rId9"/>
    <p:sldId id="277" r:id="rId10"/>
    <p:sldId id="278" r:id="rId11"/>
    <p:sldId id="279" r:id="rId12"/>
    <p:sldId id="280" r:id="rId13"/>
    <p:sldId id="274" r:id="rId14"/>
    <p:sldId id="275" r:id="rId15"/>
    <p:sldId id="272" r:id="rId16"/>
    <p:sldId id="273" r:id="rId17"/>
    <p:sldId id="270" r:id="rId18"/>
    <p:sldId id="281" r:id="rId19"/>
    <p:sldId id="282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651" autoAdjust="0"/>
    <p:restoredTop sz="94660"/>
  </p:normalViewPr>
  <p:slideViewPr>
    <p:cSldViewPr snapToGrid="0">
      <p:cViewPr varScale="1">
        <p:scale>
          <a:sx n="86" d="100"/>
          <a:sy n="86" d="100"/>
        </p:scale>
        <p:origin x="715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11/22/2022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11/22/2022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11/22/2022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11/22/2022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11/22/2022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11/22/2022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11/22/2022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4K Hacker Fonds d'écran | Images">
            <a:extLst>
              <a:ext uri="{FF2B5EF4-FFF2-40B4-BE49-F238E27FC236}">
                <a16:creationId xmlns:a16="http://schemas.microsoft.com/office/drawing/2014/main" id="{7B79FCA6-5013-4C35-94D6-2E6B2299D0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26B7804E-EC72-4D16-901F-57632FA4AE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3621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>
            <a:extLst>
              <a:ext uri="{FF2B5EF4-FFF2-40B4-BE49-F238E27FC236}">
                <a16:creationId xmlns:a16="http://schemas.microsoft.com/office/drawing/2014/main" id="{F4945DEE-9247-42F3-B3F9-884BC95E024E}"/>
              </a:ext>
            </a:extLst>
          </p:cNvPr>
          <p:cNvSpPr txBox="1"/>
          <p:nvPr/>
        </p:nvSpPr>
        <p:spPr>
          <a:xfrm>
            <a:off x="3215000" y="258239"/>
            <a:ext cx="70339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3200" u="sng" dirty="0">
                <a:solidFill>
                  <a:schemeClr val="accent4">
                    <a:lumMod val="50000"/>
                  </a:schemeClr>
                </a:solidFill>
                <a:latin typeface="Arial MT"/>
                <a:cs typeface="Arial MT"/>
              </a:rPr>
              <a:t>Une fois la machine compromise</a:t>
            </a:r>
            <a:endParaRPr lang="fr-BE" sz="3200" u="sng" dirty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69133730-FA45-4016-BFB5-A9DB91C0FA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3100" y="1303075"/>
            <a:ext cx="8305800" cy="325755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DCB59DB2-FED5-42E3-8DEA-3258C876F6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1249" y="5390519"/>
            <a:ext cx="1254858" cy="1000340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044124AA-7654-4A08-8697-D7DE25F68291}"/>
              </a:ext>
            </a:extLst>
          </p:cNvPr>
          <p:cNvSpPr txBox="1"/>
          <p:nvPr/>
        </p:nvSpPr>
        <p:spPr>
          <a:xfrm>
            <a:off x="3215000" y="5372785"/>
            <a:ext cx="67901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2000" dirty="0" err="1">
                <a:latin typeface="Tw Cen MT (Corps)"/>
              </a:rPr>
              <a:t>Metasploit</a:t>
            </a:r>
            <a:r>
              <a:rPr lang="fr-BE" sz="2000" dirty="0">
                <a:latin typeface="Tw Cen MT (Corps)"/>
              </a:rPr>
              <a:t> est installer sur celle-ci afin d’analyser l’ </a:t>
            </a:r>
            <a:r>
              <a:rPr lang="fr-BE" sz="2000" dirty="0" err="1">
                <a:latin typeface="Tw Cen MT (Corps)"/>
              </a:rPr>
              <a:t>infrascture</a:t>
            </a:r>
            <a:r>
              <a:rPr lang="fr-BE" sz="2000" dirty="0">
                <a:latin typeface="Tw Cen MT (Corps)"/>
              </a:rPr>
              <a:t> complet et permettre l’accès total de celle-ci</a:t>
            </a:r>
          </a:p>
        </p:txBody>
      </p:sp>
    </p:spTree>
    <p:extLst>
      <p:ext uri="{BB962C8B-B14F-4D97-AF65-F5344CB8AC3E}">
        <p14:creationId xmlns:p14="http://schemas.microsoft.com/office/powerpoint/2010/main" val="37714525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7A6EFA29-4BF9-47B6-85B6-AEFEA677E4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1212" y="1588178"/>
            <a:ext cx="8029575" cy="3516482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72939DE0-1549-499D-8AC7-625491D0675B}"/>
              </a:ext>
            </a:extLst>
          </p:cNvPr>
          <p:cNvSpPr txBox="1"/>
          <p:nvPr/>
        </p:nvSpPr>
        <p:spPr>
          <a:xfrm>
            <a:off x="2579049" y="443534"/>
            <a:ext cx="70339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3200" u="sng" dirty="0" err="1">
                <a:solidFill>
                  <a:schemeClr val="accent4">
                    <a:lumMod val="50000"/>
                  </a:schemeClr>
                </a:solidFill>
                <a:latin typeface="Arial MT"/>
                <a:cs typeface="Arial MT"/>
              </a:rPr>
              <a:t>Metasploit</a:t>
            </a:r>
            <a:r>
              <a:rPr lang="fr-BE" sz="3200" u="sng" dirty="0">
                <a:solidFill>
                  <a:schemeClr val="accent4">
                    <a:lumMod val="50000"/>
                  </a:schemeClr>
                </a:solidFill>
                <a:latin typeface="Arial MT"/>
                <a:cs typeface="Arial MT"/>
              </a:rPr>
              <a:t> certificat ftp de la banque</a:t>
            </a:r>
            <a:endParaRPr lang="fr-BE" sz="3200" u="sng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262B765C-068E-4199-B1BE-B7B295ACA050}"/>
              </a:ext>
            </a:extLst>
          </p:cNvPr>
          <p:cNvSpPr txBox="1"/>
          <p:nvPr/>
        </p:nvSpPr>
        <p:spPr>
          <a:xfrm>
            <a:off x="2700932" y="5664529"/>
            <a:ext cx="67901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2000" dirty="0">
                <a:latin typeface="Tw Cen MT (Corps)"/>
              </a:rPr>
              <a:t>Dans une des banques victimes le groupe serait passé par l’update d’un antivirus afin d’</a:t>
            </a:r>
            <a:r>
              <a:rPr lang="fr-BE" sz="2000" dirty="0" err="1">
                <a:latin typeface="Tw Cen MT (Corps)"/>
              </a:rPr>
              <a:t>accèder</a:t>
            </a:r>
            <a:r>
              <a:rPr lang="fr-BE" sz="2000" dirty="0">
                <a:latin typeface="Tw Cen MT (Corps)"/>
              </a:rPr>
              <a:t> à la machine </a:t>
            </a:r>
          </a:p>
        </p:txBody>
      </p:sp>
    </p:spTree>
    <p:extLst>
      <p:ext uri="{BB962C8B-B14F-4D97-AF65-F5344CB8AC3E}">
        <p14:creationId xmlns:p14="http://schemas.microsoft.com/office/powerpoint/2010/main" val="2983958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FA770D4A-5F0F-4762-80DC-5AA1940955CD}"/>
              </a:ext>
            </a:extLst>
          </p:cNvPr>
          <p:cNvSpPr txBox="1"/>
          <p:nvPr/>
        </p:nvSpPr>
        <p:spPr>
          <a:xfrm>
            <a:off x="4114885" y="311004"/>
            <a:ext cx="3147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3200" u="sng" dirty="0" err="1">
                <a:solidFill>
                  <a:schemeClr val="accent4">
                    <a:lumMod val="50000"/>
                  </a:schemeClr>
                </a:solidFill>
                <a:latin typeface="Arial MT"/>
                <a:cs typeface="Arial MT"/>
              </a:rPr>
              <a:t>Cve</a:t>
            </a:r>
            <a:r>
              <a:rPr lang="fr-BE" sz="3200" u="sng" dirty="0">
                <a:solidFill>
                  <a:schemeClr val="accent4">
                    <a:lumMod val="50000"/>
                  </a:schemeClr>
                </a:solidFill>
                <a:latin typeface="Arial MT"/>
                <a:cs typeface="Arial MT"/>
              </a:rPr>
              <a:t> </a:t>
            </a:r>
            <a:r>
              <a:rPr lang="fr-BE" sz="3200" u="sng" dirty="0" err="1">
                <a:solidFill>
                  <a:schemeClr val="accent4">
                    <a:lumMod val="50000"/>
                  </a:schemeClr>
                </a:solidFill>
                <a:latin typeface="Arial MT"/>
                <a:cs typeface="Arial MT"/>
              </a:rPr>
              <a:t>exploited</a:t>
            </a:r>
            <a:r>
              <a:rPr lang="fr-BE" sz="3200" u="sng" dirty="0">
                <a:solidFill>
                  <a:schemeClr val="accent4">
                    <a:lumMod val="50000"/>
                  </a:schemeClr>
                </a:solidFill>
                <a:latin typeface="Arial MT"/>
                <a:cs typeface="Arial MT"/>
              </a:rPr>
              <a:t> :</a:t>
            </a:r>
            <a:endParaRPr lang="fr-BE" sz="3200" u="sng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E7BBE88E-7990-4412-A16E-985858BAF792}"/>
              </a:ext>
            </a:extLst>
          </p:cNvPr>
          <p:cNvSpPr txBox="1"/>
          <p:nvPr/>
        </p:nvSpPr>
        <p:spPr>
          <a:xfrm>
            <a:off x="1108592" y="3228945"/>
            <a:ext cx="24658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2000" u="sng" dirty="0" err="1">
                <a:latin typeface="Tw Cen MT (Corps)"/>
              </a:rPr>
              <a:t>COMahawk</a:t>
            </a:r>
            <a:r>
              <a:rPr lang="fr-BE" sz="2000" u="sng" dirty="0">
                <a:latin typeface="Tw Cen MT (Corps)"/>
              </a:rPr>
              <a:t> exploit : 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44984B94-98FC-4C1C-A4C3-B27DE9C9401A}"/>
              </a:ext>
            </a:extLst>
          </p:cNvPr>
          <p:cNvSpPr txBox="1"/>
          <p:nvPr/>
        </p:nvSpPr>
        <p:spPr>
          <a:xfrm>
            <a:off x="1108592" y="3810575"/>
            <a:ext cx="809755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2000" u="sng" dirty="0">
                <a:latin typeface="Tw Cen MT (Corps)"/>
              </a:rPr>
              <a:t>CVE : </a:t>
            </a:r>
          </a:p>
          <a:p>
            <a:endParaRPr lang="fr-BE" sz="2000" u="sng" dirty="0">
              <a:latin typeface="Tw Cen MT (Corps)"/>
            </a:endParaRPr>
          </a:p>
          <a:p>
            <a:r>
              <a:rPr lang="fr-BE" sz="2000" u="sng" dirty="0">
                <a:latin typeface="Tw Cen MT (Corps)"/>
              </a:rPr>
              <a:t>CVE-2019-1405  : https://msrc.microsoft.com/update-guide/en-US/vulnerability/CVE-2019-1405</a:t>
            </a:r>
          </a:p>
          <a:p>
            <a:endParaRPr lang="fr-BE" sz="2000" u="sng" dirty="0">
              <a:latin typeface="Tw Cen MT (Corps)"/>
            </a:endParaRPr>
          </a:p>
          <a:p>
            <a:r>
              <a:rPr lang="fr-BE" sz="2000" u="sng" dirty="0">
                <a:latin typeface="Tw Cen MT (Corps)"/>
              </a:rPr>
              <a:t>CVE-2019-1322 : https://nvd.nist.gov/vuln/detail/CVE-2019-1322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AD396D50-E5CF-4BF0-8344-B3AC2DC6710C}"/>
              </a:ext>
            </a:extLst>
          </p:cNvPr>
          <p:cNvSpPr txBox="1"/>
          <p:nvPr/>
        </p:nvSpPr>
        <p:spPr>
          <a:xfrm>
            <a:off x="1108591" y="2475823"/>
            <a:ext cx="29218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2000" b="1" u="sng" dirty="0" err="1">
                <a:solidFill>
                  <a:srgbClr val="C00000"/>
                </a:solidFill>
                <a:latin typeface="Tw Cen MT (Corps)"/>
              </a:rPr>
              <a:t>Elevation</a:t>
            </a:r>
            <a:r>
              <a:rPr lang="fr-BE" sz="2000" b="1" u="sng" dirty="0">
                <a:solidFill>
                  <a:srgbClr val="C00000"/>
                </a:solidFill>
                <a:latin typeface="Tw Cen MT (Corps)"/>
              </a:rPr>
              <a:t> de </a:t>
            </a:r>
            <a:r>
              <a:rPr lang="fr-BE" sz="2000" b="1" u="sng" dirty="0" err="1">
                <a:solidFill>
                  <a:srgbClr val="C00000"/>
                </a:solidFill>
                <a:latin typeface="Tw Cen MT (Corps)"/>
              </a:rPr>
              <a:t>privilege</a:t>
            </a:r>
            <a:r>
              <a:rPr lang="fr-BE" sz="2000" b="1" u="sng" dirty="0">
                <a:solidFill>
                  <a:srgbClr val="C00000"/>
                </a:solidFill>
                <a:latin typeface="Tw Cen MT (Corps)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099715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5ABE6993-ACA9-4BDA-A3B3-764EFCA6794C}"/>
              </a:ext>
            </a:extLst>
          </p:cNvPr>
          <p:cNvSpPr txBox="1"/>
          <p:nvPr/>
        </p:nvSpPr>
        <p:spPr>
          <a:xfrm>
            <a:off x="3384028" y="381041"/>
            <a:ext cx="54239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3200" u="sng" dirty="0">
                <a:solidFill>
                  <a:schemeClr val="accent4">
                    <a:lumMod val="50000"/>
                  </a:schemeClr>
                </a:solidFill>
                <a:latin typeface="Arial MT"/>
                <a:cs typeface="Arial MT"/>
              </a:rPr>
              <a:t>Exemple : Mail de phishing </a:t>
            </a:r>
            <a:endParaRPr lang="fr-BE" sz="3200" u="sng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1A935401-E5C5-4393-8982-FF191DC01685}"/>
              </a:ext>
            </a:extLst>
          </p:cNvPr>
          <p:cNvSpPr txBox="1"/>
          <p:nvPr/>
        </p:nvSpPr>
        <p:spPr>
          <a:xfrm>
            <a:off x="2103730" y="1276720"/>
            <a:ext cx="74982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BE" sz="2000" dirty="0">
              <a:latin typeface="Tw Cen MT (Corps)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03FD1800-1BC5-463A-ACCE-A544B3AEC9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1709" y="1862460"/>
            <a:ext cx="6508582" cy="4529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5053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4D6AEADB-7D0B-465A-90DE-FFC33D3036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3136" y="1493945"/>
            <a:ext cx="7705725" cy="4171950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94E0699D-333A-401C-A609-F0C1B8CA5F5E}"/>
              </a:ext>
            </a:extLst>
          </p:cNvPr>
          <p:cNvSpPr txBox="1"/>
          <p:nvPr/>
        </p:nvSpPr>
        <p:spPr>
          <a:xfrm>
            <a:off x="3384027" y="221243"/>
            <a:ext cx="54239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3200" u="sng" dirty="0">
                <a:solidFill>
                  <a:schemeClr val="accent4">
                    <a:lumMod val="50000"/>
                  </a:schemeClr>
                </a:solidFill>
                <a:latin typeface="Arial MT"/>
                <a:cs typeface="Arial MT"/>
              </a:rPr>
              <a:t>Exemple : Mail de phishing </a:t>
            </a:r>
            <a:endParaRPr lang="fr-BE" sz="3200" u="sng" dirty="0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08201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45B7ABCB-C30C-48F7-82ED-944CCA247B33}"/>
              </a:ext>
            </a:extLst>
          </p:cNvPr>
          <p:cNvSpPr txBox="1"/>
          <p:nvPr/>
        </p:nvSpPr>
        <p:spPr>
          <a:xfrm>
            <a:off x="2486768" y="156179"/>
            <a:ext cx="79178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3200" u="sng" dirty="0">
                <a:solidFill>
                  <a:schemeClr val="accent4">
                    <a:lumMod val="50000"/>
                  </a:schemeClr>
                </a:solidFill>
                <a:latin typeface="Arial MT"/>
              </a:rPr>
              <a:t>D’autres méthodes utilisés par le groupe </a:t>
            </a:r>
            <a:endParaRPr lang="fr-BE" sz="3200" u="sng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A605738D-025F-4AC0-8AE3-2E9C371CBA50}"/>
              </a:ext>
            </a:extLst>
          </p:cNvPr>
          <p:cNvSpPr txBox="1"/>
          <p:nvPr/>
        </p:nvSpPr>
        <p:spPr>
          <a:xfrm>
            <a:off x="2077097" y="1444280"/>
            <a:ext cx="870651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2000" dirty="0">
                <a:solidFill>
                  <a:schemeClr val="accent4">
                    <a:lumMod val="50000"/>
                  </a:schemeClr>
                </a:solidFill>
                <a:latin typeface="Tw Cen MT (Corps)"/>
              </a:rPr>
              <a:t> </a:t>
            </a:r>
            <a:r>
              <a:rPr lang="fr-FR" sz="2000" dirty="0">
                <a:solidFill>
                  <a:schemeClr val="accent4">
                    <a:lumMod val="50000"/>
                  </a:schemeClr>
                </a:solidFill>
                <a:latin typeface="Tw Cen MT (Corps)"/>
              </a:rPr>
              <a:t>OPERA1ER </a:t>
            </a:r>
            <a:r>
              <a:rPr lang="fr-FR" sz="2000" dirty="0">
                <a:latin typeface="Tw Cen MT (Corps)"/>
              </a:rPr>
              <a:t>a réussi à accéder au logiciel d'interface de messagerie SWIFT fonctionnant sur les ordinateurs des banques. </a:t>
            </a:r>
          </a:p>
          <a:p>
            <a:r>
              <a:rPr lang="fr-FR" sz="2000" dirty="0">
                <a:latin typeface="Tw Cen MT (Corps)"/>
              </a:rPr>
              <a:t>Le logiciel est utilisé pour communiquer les détails des transactions financières. Il est important de noter que SWIFT n'a pas été compromis, </a:t>
            </a:r>
          </a:p>
          <a:p>
            <a:r>
              <a:rPr lang="fr-FR" sz="2000" dirty="0">
                <a:latin typeface="Tw Cen MT (Corps)"/>
              </a:rPr>
              <a:t>mais les attaquants ont pu s'introduire dans les systèmes à l'intérieur des banques où ce logiciel était installé. </a:t>
            </a:r>
            <a:endParaRPr lang="fr-BE" sz="2000" dirty="0">
              <a:solidFill>
                <a:srgbClr val="C00000"/>
              </a:solidFill>
              <a:latin typeface="Tw Cen MT (Corps)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333626CD-C177-4865-9D1C-264545E5BF68}"/>
              </a:ext>
            </a:extLst>
          </p:cNvPr>
          <p:cNvSpPr txBox="1"/>
          <p:nvPr/>
        </p:nvSpPr>
        <p:spPr>
          <a:xfrm>
            <a:off x="1980922" y="3656299"/>
            <a:ext cx="870651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2000" dirty="0">
                <a:solidFill>
                  <a:schemeClr val="accent4">
                    <a:lumMod val="50000"/>
                  </a:schemeClr>
                </a:solidFill>
                <a:latin typeface="Tw Cen MT (Corps)"/>
              </a:rPr>
              <a:t> </a:t>
            </a:r>
            <a:r>
              <a:rPr lang="fr-FR" sz="2000" dirty="0">
                <a:solidFill>
                  <a:schemeClr val="accent4">
                    <a:lumMod val="50000"/>
                  </a:schemeClr>
                </a:solidFill>
                <a:latin typeface="Tw Cen MT (Corps)"/>
              </a:rPr>
              <a:t>OPERA1ER </a:t>
            </a:r>
            <a:r>
              <a:rPr lang="fr-FR" sz="2000" dirty="0">
                <a:latin typeface="Tw Cen MT (Corps)"/>
              </a:rPr>
              <a:t>aurait pris le contrôle d'un serveur SMS qui aurait pu être utilisé pour contourner la lutte contre la fraude ou retirer de l'argent via des systèmes de paiement</a:t>
            </a:r>
            <a:endParaRPr lang="fr-BE" sz="2000" dirty="0">
              <a:solidFill>
                <a:srgbClr val="C00000"/>
              </a:solidFill>
              <a:latin typeface="Tw Cen MT (Corps)"/>
            </a:endParaRPr>
          </a:p>
        </p:txBody>
      </p:sp>
    </p:spTree>
    <p:extLst>
      <p:ext uri="{BB962C8B-B14F-4D97-AF65-F5344CB8AC3E}">
        <p14:creationId xmlns:p14="http://schemas.microsoft.com/office/powerpoint/2010/main" val="24708924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CDAD641D-F249-4944-BCBF-14536D9611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4718" y="1580226"/>
            <a:ext cx="8522563" cy="4965437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961E281B-434F-4A0D-A862-E157F60AB454}"/>
              </a:ext>
            </a:extLst>
          </p:cNvPr>
          <p:cNvSpPr txBox="1"/>
          <p:nvPr/>
        </p:nvSpPr>
        <p:spPr>
          <a:xfrm>
            <a:off x="3239653" y="160791"/>
            <a:ext cx="57126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3200" u="sng" dirty="0">
                <a:solidFill>
                  <a:schemeClr val="accent4">
                    <a:lumMod val="50000"/>
                  </a:schemeClr>
                </a:solidFill>
                <a:latin typeface="Arial MT"/>
                <a:cs typeface="Arial MT"/>
              </a:rPr>
              <a:t>Fonctionnement par schéma </a:t>
            </a:r>
            <a:endParaRPr lang="fr-BE" sz="3200" u="sng" dirty="0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4586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irates OPERA1ER">
            <a:extLst>
              <a:ext uri="{FF2B5EF4-FFF2-40B4-BE49-F238E27FC236}">
                <a16:creationId xmlns:a16="http://schemas.microsoft.com/office/drawing/2014/main" id="{E6AADCB3-61FD-445F-B110-44D24FF36B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095" y="1171575"/>
            <a:ext cx="10173810" cy="5686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007E27B1-7D94-4BD2-B50A-EA480ED4DBFB}"/>
              </a:ext>
            </a:extLst>
          </p:cNvPr>
          <p:cNvSpPr txBox="1"/>
          <p:nvPr/>
        </p:nvSpPr>
        <p:spPr>
          <a:xfrm>
            <a:off x="3239653" y="160791"/>
            <a:ext cx="57126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3200" u="sng" dirty="0">
                <a:solidFill>
                  <a:schemeClr val="accent4">
                    <a:lumMod val="50000"/>
                  </a:schemeClr>
                </a:solidFill>
                <a:latin typeface="Arial MT"/>
                <a:cs typeface="Arial MT"/>
              </a:rPr>
              <a:t>Opérations suivies du groupe.</a:t>
            </a:r>
            <a:endParaRPr lang="fr-BE" sz="3200" u="sng" dirty="0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43469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>
            <a:extLst>
              <a:ext uri="{FF2B5EF4-FFF2-40B4-BE49-F238E27FC236}">
                <a16:creationId xmlns:a16="http://schemas.microsoft.com/office/drawing/2014/main" id="{DA8718C6-D3DF-4407-88E3-E97F3251EB70}"/>
              </a:ext>
            </a:extLst>
          </p:cNvPr>
          <p:cNvSpPr txBox="1"/>
          <p:nvPr/>
        </p:nvSpPr>
        <p:spPr>
          <a:xfrm>
            <a:off x="3122721" y="1410627"/>
            <a:ext cx="610339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BE" dirty="0"/>
              <a:t>https://explore.group-ib.com/opera1er-eng/report-opera1er-eng?utm_medium=organic&amp;utm_source=press_release&amp;utm_campaign=opera1er&amp;utm_medium=organic&amp;utm_source=press_release&amp;utm_campaign=opera1er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1905B7FE-55DC-4E06-92E1-828F25C564BB}"/>
              </a:ext>
            </a:extLst>
          </p:cNvPr>
          <p:cNvSpPr txBox="1"/>
          <p:nvPr/>
        </p:nvSpPr>
        <p:spPr>
          <a:xfrm>
            <a:off x="3239653" y="160791"/>
            <a:ext cx="57126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3200" u="sng" dirty="0">
                <a:solidFill>
                  <a:schemeClr val="accent4">
                    <a:lumMod val="50000"/>
                  </a:schemeClr>
                </a:solidFill>
                <a:latin typeface="Arial MT"/>
                <a:cs typeface="Arial MT"/>
              </a:rPr>
              <a:t>Rapport complet sur le groupe </a:t>
            </a:r>
            <a:endParaRPr lang="fr-BE" sz="3200" u="sng" dirty="0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25133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7AD32D90-4280-4CCF-A639-7F0616556C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4891" y="941033"/>
            <a:ext cx="6935880" cy="5683568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09E178C7-5825-4B2C-BA60-CC7A9D04CCA5}"/>
              </a:ext>
            </a:extLst>
          </p:cNvPr>
          <p:cNvSpPr txBox="1"/>
          <p:nvPr/>
        </p:nvSpPr>
        <p:spPr>
          <a:xfrm>
            <a:off x="3578077" y="128018"/>
            <a:ext cx="57126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3200" u="sng" dirty="0">
                <a:solidFill>
                  <a:schemeClr val="accent4">
                    <a:lumMod val="50000"/>
                  </a:schemeClr>
                </a:solidFill>
                <a:latin typeface="Arial MT"/>
              </a:rPr>
              <a:t>Avez-vous des questions ?</a:t>
            </a:r>
            <a:endParaRPr lang="fr-BE" sz="3200" u="sng" dirty="0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07702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>
            <a:extLst>
              <a:ext uri="{FF2B5EF4-FFF2-40B4-BE49-F238E27FC236}">
                <a16:creationId xmlns:a16="http://schemas.microsoft.com/office/drawing/2014/main" id="{D7916FED-5D89-4895-88C5-415810865C65}"/>
              </a:ext>
            </a:extLst>
          </p:cNvPr>
          <p:cNvGrpSpPr/>
          <p:nvPr/>
        </p:nvGrpSpPr>
        <p:grpSpPr>
          <a:xfrm>
            <a:off x="2833793" y="4561704"/>
            <a:ext cx="6984365" cy="2027555"/>
            <a:chOff x="288002" y="1582863"/>
            <a:chExt cx="6984365" cy="2027555"/>
          </a:xfrm>
        </p:grpSpPr>
        <p:sp>
          <p:nvSpPr>
            <p:cNvPr id="3" name="object 3">
              <a:extLst>
                <a:ext uri="{FF2B5EF4-FFF2-40B4-BE49-F238E27FC236}">
                  <a16:creationId xmlns:a16="http://schemas.microsoft.com/office/drawing/2014/main" id="{09AE872D-FB54-4F52-BE6F-7C8E63FD7A06}"/>
                </a:ext>
              </a:extLst>
            </p:cNvPr>
            <p:cNvSpPr/>
            <p:nvPr/>
          </p:nvSpPr>
          <p:spPr>
            <a:xfrm>
              <a:off x="294352" y="1589213"/>
              <a:ext cx="6971665" cy="2014855"/>
            </a:xfrm>
            <a:custGeom>
              <a:avLst/>
              <a:gdLst/>
              <a:ahLst/>
              <a:cxnLst/>
              <a:rect l="l" t="t" r="r" b="b"/>
              <a:pathLst>
                <a:path w="6971665" h="2014854">
                  <a:moveTo>
                    <a:pt x="6899300" y="0"/>
                  </a:moveTo>
                  <a:lnTo>
                    <a:pt x="71996" y="0"/>
                  </a:lnTo>
                  <a:lnTo>
                    <a:pt x="43971" y="5657"/>
                  </a:lnTo>
                  <a:lnTo>
                    <a:pt x="21086" y="21086"/>
                  </a:lnTo>
                  <a:lnTo>
                    <a:pt x="5657" y="43971"/>
                  </a:lnTo>
                  <a:lnTo>
                    <a:pt x="0" y="71996"/>
                  </a:lnTo>
                  <a:lnTo>
                    <a:pt x="0" y="1942807"/>
                  </a:lnTo>
                  <a:lnTo>
                    <a:pt x="5657" y="1970832"/>
                  </a:lnTo>
                  <a:lnTo>
                    <a:pt x="21086" y="1993717"/>
                  </a:lnTo>
                  <a:lnTo>
                    <a:pt x="43971" y="2009146"/>
                  </a:lnTo>
                  <a:lnTo>
                    <a:pt x="71996" y="2014804"/>
                  </a:lnTo>
                  <a:lnTo>
                    <a:pt x="6899300" y="2014804"/>
                  </a:lnTo>
                  <a:lnTo>
                    <a:pt x="6927325" y="2009146"/>
                  </a:lnTo>
                  <a:lnTo>
                    <a:pt x="6950209" y="1993717"/>
                  </a:lnTo>
                  <a:lnTo>
                    <a:pt x="6965639" y="1970832"/>
                  </a:lnTo>
                  <a:lnTo>
                    <a:pt x="6971296" y="1942807"/>
                  </a:lnTo>
                  <a:lnTo>
                    <a:pt x="6971296" y="71996"/>
                  </a:lnTo>
                  <a:lnTo>
                    <a:pt x="6965639" y="43971"/>
                  </a:lnTo>
                  <a:lnTo>
                    <a:pt x="6950209" y="21086"/>
                  </a:lnTo>
                  <a:lnTo>
                    <a:pt x="6927325" y="5657"/>
                  </a:lnTo>
                  <a:lnTo>
                    <a:pt x="6899300" y="0"/>
                  </a:lnTo>
                  <a:close/>
                </a:path>
              </a:pathLst>
            </a:custGeom>
            <a:solidFill>
              <a:srgbClr val="15171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>
              <a:extLst>
                <a:ext uri="{FF2B5EF4-FFF2-40B4-BE49-F238E27FC236}">
                  <a16:creationId xmlns:a16="http://schemas.microsoft.com/office/drawing/2014/main" id="{307557C8-866F-4D28-B8D2-006E0077B09B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64108" y="2254872"/>
              <a:ext cx="1679790" cy="1349146"/>
            </a:xfrm>
            <a:prstGeom prst="rect">
              <a:avLst/>
            </a:prstGeom>
          </p:spPr>
        </p:pic>
        <p:sp>
          <p:nvSpPr>
            <p:cNvPr id="5" name="object 5">
              <a:extLst>
                <a:ext uri="{FF2B5EF4-FFF2-40B4-BE49-F238E27FC236}">
                  <a16:creationId xmlns:a16="http://schemas.microsoft.com/office/drawing/2014/main" id="{67AD3951-8522-48F0-A212-A437879E72D2}"/>
                </a:ext>
              </a:extLst>
            </p:cNvPr>
            <p:cNvSpPr/>
            <p:nvPr/>
          </p:nvSpPr>
          <p:spPr>
            <a:xfrm>
              <a:off x="294352" y="1589213"/>
              <a:ext cx="6971665" cy="2014855"/>
            </a:xfrm>
            <a:custGeom>
              <a:avLst/>
              <a:gdLst/>
              <a:ahLst/>
              <a:cxnLst/>
              <a:rect l="l" t="t" r="r" b="b"/>
              <a:pathLst>
                <a:path w="6971665" h="2014854">
                  <a:moveTo>
                    <a:pt x="71996" y="0"/>
                  </a:moveTo>
                  <a:lnTo>
                    <a:pt x="43971" y="5657"/>
                  </a:lnTo>
                  <a:lnTo>
                    <a:pt x="21086" y="21086"/>
                  </a:lnTo>
                  <a:lnTo>
                    <a:pt x="5657" y="43971"/>
                  </a:lnTo>
                  <a:lnTo>
                    <a:pt x="0" y="71996"/>
                  </a:lnTo>
                  <a:lnTo>
                    <a:pt x="0" y="1942807"/>
                  </a:lnTo>
                  <a:lnTo>
                    <a:pt x="5657" y="1970832"/>
                  </a:lnTo>
                  <a:lnTo>
                    <a:pt x="21086" y="1993717"/>
                  </a:lnTo>
                  <a:lnTo>
                    <a:pt x="43971" y="2009146"/>
                  </a:lnTo>
                  <a:lnTo>
                    <a:pt x="71996" y="2014804"/>
                  </a:lnTo>
                  <a:lnTo>
                    <a:pt x="6899300" y="2014804"/>
                  </a:lnTo>
                  <a:lnTo>
                    <a:pt x="6927325" y="2009146"/>
                  </a:lnTo>
                  <a:lnTo>
                    <a:pt x="6950209" y="1993717"/>
                  </a:lnTo>
                  <a:lnTo>
                    <a:pt x="6965639" y="1970832"/>
                  </a:lnTo>
                  <a:lnTo>
                    <a:pt x="6971296" y="1942807"/>
                  </a:lnTo>
                  <a:lnTo>
                    <a:pt x="6971296" y="71996"/>
                  </a:lnTo>
                  <a:lnTo>
                    <a:pt x="6965639" y="43971"/>
                  </a:lnTo>
                  <a:lnTo>
                    <a:pt x="6950209" y="21086"/>
                  </a:lnTo>
                  <a:lnTo>
                    <a:pt x="6927325" y="5657"/>
                  </a:lnTo>
                  <a:lnTo>
                    <a:pt x="6899300" y="0"/>
                  </a:lnTo>
                  <a:lnTo>
                    <a:pt x="71996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aphicFrame>
        <p:nvGraphicFramePr>
          <p:cNvPr id="8" name="object 15">
            <a:extLst>
              <a:ext uri="{FF2B5EF4-FFF2-40B4-BE49-F238E27FC236}">
                <a16:creationId xmlns:a16="http://schemas.microsoft.com/office/drawing/2014/main" id="{81305FEE-C521-4BE5-AE0C-8CDC37D8AC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8198971"/>
              </p:ext>
            </p:extLst>
          </p:nvPr>
        </p:nvGraphicFramePr>
        <p:xfrm>
          <a:off x="5107706" y="4909414"/>
          <a:ext cx="4379595" cy="142208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056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739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lnSpc>
                          <a:spcPts val="1140"/>
                        </a:lnSpc>
                      </a:pPr>
                      <a:r>
                        <a:rPr sz="1000" spc="-5" dirty="0">
                          <a:solidFill>
                            <a:srgbClr val="8F949B"/>
                          </a:solidFill>
                          <a:latin typeface="Arial MT"/>
                          <a:cs typeface="Arial MT"/>
                        </a:rPr>
                        <a:t>Hacker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T="0" marB="0">
                    <a:lnB w="6350">
                      <a:solidFill>
                        <a:srgbClr val="2C2C32"/>
                      </a:solidFill>
                      <a:prstDash val="solid"/>
                    </a:lnB>
                    <a:solidFill>
                      <a:srgbClr val="07090C"/>
                    </a:solidFill>
                  </a:tcPr>
                </a:tc>
                <a:tc>
                  <a:txBody>
                    <a:bodyPr/>
                    <a:lstStyle/>
                    <a:p>
                      <a:pPr marL="217804">
                        <a:lnSpc>
                          <a:spcPts val="1325"/>
                        </a:lnSpc>
                      </a:pPr>
                      <a:r>
                        <a:rPr sz="120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OPERA1ER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T="0" marB="0">
                    <a:lnB w="6350">
                      <a:solidFill>
                        <a:srgbClr val="2C2C32"/>
                      </a:solidFill>
                      <a:prstDash val="solid"/>
                    </a:lnB>
                    <a:solidFill>
                      <a:srgbClr val="07090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591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000" dirty="0">
                          <a:solidFill>
                            <a:srgbClr val="8F949B"/>
                          </a:solidFill>
                          <a:latin typeface="Arial MT"/>
                          <a:cs typeface="Arial MT"/>
                        </a:rPr>
                        <a:t>Activité</a:t>
                      </a:r>
                      <a:endParaRPr sz="1000" dirty="0">
                        <a:latin typeface="Arial MT"/>
                        <a:cs typeface="Arial MT"/>
                      </a:endParaRPr>
                    </a:p>
                  </a:txBody>
                  <a:tcPr marL="0" marR="0" marT="37465" marB="0">
                    <a:lnT w="6350">
                      <a:solidFill>
                        <a:srgbClr val="2C2C32"/>
                      </a:solidFill>
                      <a:prstDash val="solid"/>
                    </a:lnT>
                    <a:lnB w="6350">
                      <a:solidFill>
                        <a:srgbClr val="2C2C32"/>
                      </a:solidFill>
                      <a:prstDash val="solid"/>
                    </a:lnB>
                    <a:solidFill>
                      <a:srgbClr val="07090C"/>
                    </a:solidFill>
                  </a:tcPr>
                </a:tc>
                <a:tc>
                  <a:txBody>
                    <a:bodyPr/>
                    <a:lstStyle/>
                    <a:p>
                      <a:pPr marL="217804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200" spc="-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201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6</a:t>
                      </a:r>
                      <a:r>
                        <a:rPr sz="1200" spc="-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‒</a:t>
                      </a:r>
                      <a:r>
                        <a:rPr sz="1200" spc="-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aujourd’hui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T="30480" marB="0">
                    <a:lnT w="6350">
                      <a:solidFill>
                        <a:srgbClr val="2C2C32"/>
                      </a:solidFill>
                      <a:prstDash val="solid"/>
                    </a:lnT>
                    <a:lnB w="6350">
                      <a:solidFill>
                        <a:srgbClr val="2C2C32"/>
                      </a:solidFill>
                      <a:prstDash val="solid"/>
                    </a:lnB>
                    <a:solidFill>
                      <a:srgbClr val="07090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591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000" dirty="0">
                          <a:solidFill>
                            <a:srgbClr val="8F949B"/>
                          </a:solidFill>
                          <a:latin typeface="Arial MT"/>
                          <a:cs typeface="Arial MT"/>
                        </a:rPr>
                        <a:t>Attaques</a:t>
                      </a:r>
                      <a:r>
                        <a:rPr sz="1000" spc="-50" dirty="0">
                          <a:solidFill>
                            <a:srgbClr val="8F949B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000" dirty="0">
                          <a:solidFill>
                            <a:srgbClr val="8F949B"/>
                          </a:solidFill>
                          <a:latin typeface="Arial MT"/>
                          <a:cs typeface="Arial MT"/>
                        </a:rPr>
                        <a:t>confirmées</a:t>
                      </a:r>
                      <a:endParaRPr sz="1000" dirty="0">
                        <a:latin typeface="Arial MT"/>
                        <a:cs typeface="Arial MT"/>
                      </a:endParaRPr>
                    </a:p>
                  </a:txBody>
                  <a:tcPr marL="0" marR="0" marT="37465" marB="0">
                    <a:lnT w="6350">
                      <a:solidFill>
                        <a:srgbClr val="2C2C32"/>
                      </a:solidFill>
                      <a:prstDash val="solid"/>
                    </a:lnT>
                    <a:lnB w="6350">
                      <a:solidFill>
                        <a:srgbClr val="2C2C32"/>
                      </a:solidFill>
                      <a:prstDash val="solid"/>
                    </a:lnB>
                    <a:solidFill>
                      <a:srgbClr val="07090C"/>
                    </a:solidFill>
                  </a:tcPr>
                </a:tc>
                <a:tc>
                  <a:txBody>
                    <a:bodyPr/>
                    <a:lstStyle/>
                    <a:p>
                      <a:pPr marL="217804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200" spc="-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30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T="30480" marB="0">
                    <a:lnT w="6350">
                      <a:solidFill>
                        <a:srgbClr val="2C2C32"/>
                      </a:solidFill>
                      <a:prstDash val="solid"/>
                    </a:lnT>
                    <a:lnB w="6350">
                      <a:solidFill>
                        <a:srgbClr val="2C2C32"/>
                      </a:solidFill>
                      <a:prstDash val="solid"/>
                    </a:lnB>
                    <a:solidFill>
                      <a:srgbClr val="07090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495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000" dirty="0">
                          <a:solidFill>
                            <a:srgbClr val="8F949B"/>
                          </a:solidFill>
                          <a:latin typeface="Arial MT"/>
                          <a:cs typeface="Arial MT"/>
                        </a:rPr>
                        <a:t>Pays</a:t>
                      </a:r>
                      <a:r>
                        <a:rPr sz="1000" spc="-50" dirty="0">
                          <a:solidFill>
                            <a:srgbClr val="8F949B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000" dirty="0">
                          <a:solidFill>
                            <a:srgbClr val="8F949B"/>
                          </a:solidFill>
                          <a:latin typeface="Arial MT"/>
                          <a:cs typeface="Arial MT"/>
                        </a:rPr>
                        <a:t>ciblés</a:t>
                      </a:r>
                      <a:endParaRPr sz="1000" dirty="0">
                        <a:latin typeface="Arial MT"/>
                        <a:cs typeface="Arial MT"/>
                      </a:endParaRPr>
                    </a:p>
                  </a:txBody>
                  <a:tcPr marL="0" marR="0" marT="37465" marB="0">
                    <a:lnT w="6350">
                      <a:solidFill>
                        <a:srgbClr val="2C2C32"/>
                      </a:solidFill>
                      <a:prstDash val="solid"/>
                    </a:lnT>
                    <a:lnB w="6350">
                      <a:solidFill>
                        <a:srgbClr val="2C2C32"/>
                      </a:solidFill>
                      <a:prstDash val="solid"/>
                    </a:lnB>
                    <a:solidFill>
                      <a:srgbClr val="07090C"/>
                    </a:solidFill>
                  </a:tcPr>
                </a:tc>
                <a:tc>
                  <a:txBody>
                    <a:bodyPr/>
                    <a:lstStyle/>
                    <a:p>
                      <a:pPr marL="217804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200" spc="-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14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T="30480" marB="0">
                    <a:lnT w="6350">
                      <a:solidFill>
                        <a:srgbClr val="2C2C32"/>
                      </a:solidFill>
                      <a:prstDash val="solid"/>
                    </a:lnT>
                    <a:lnB w="6350">
                      <a:solidFill>
                        <a:srgbClr val="2C2C32"/>
                      </a:solidFill>
                      <a:prstDash val="solid"/>
                    </a:lnB>
                    <a:solidFill>
                      <a:srgbClr val="07090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495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000" dirty="0">
                          <a:solidFill>
                            <a:srgbClr val="8F949B"/>
                          </a:solidFill>
                          <a:latin typeface="Arial MT"/>
                          <a:cs typeface="Arial MT"/>
                        </a:rPr>
                        <a:t>Montant</a:t>
                      </a:r>
                      <a:r>
                        <a:rPr sz="1000" spc="-20" dirty="0">
                          <a:solidFill>
                            <a:srgbClr val="8F949B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000" dirty="0">
                          <a:solidFill>
                            <a:srgbClr val="8F949B"/>
                          </a:solidFill>
                          <a:latin typeface="Arial MT"/>
                          <a:cs typeface="Arial MT"/>
                        </a:rPr>
                        <a:t>confirmé</a:t>
                      </a:r>
                      <a:r>
                        <a:rPr sz="1000" spc="-15" dirty="0">
                          <a:solidFill>
                            <a:srgbClr val="8F949B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000" spc="-5" dirty="0">
                          <a:solidFill>
                            <a:srgbClr val="8F949B"/>
                          </a:solidFill>
                          <a:latin typeface="Arial MT"/>
                          <a:cs typeface="Arial MT"/>
                        </a:rPr>
                        <a:t>de</a:t>
                      </a:r>
                      <a:r>
                        <a:rPr sz="1000" spc="-25" dirty="0">
                          <a:solidFill>
                            <a:srgbClr val="8F949B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000" spc="-5" dirty="0">
                          <a:solidFill>
                            <a:srgbClr val="8F949B"/>
                          </a:solidFill>
                          <a:latin typeface="Arial MT"/>
                          <a:cs typeface="Arial MT"/>
                        </a:rPr>
                        <a:t>la</a:t>
                      </a:r>
                      <a:r>
                        <a:rPr sz="1000" spc="-20" dirty="0">
                          <a:solidFill>
                            <a:srgbClr val="8F949B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000" dirty="0">
                          <a:solidFill>
                            <a:srgbClr val="8F949B"/>
                          </a:solidFill>
                          <a:latin typeface="Arial MT"/>
                          <a:cs typeface="Arial MT"/>
                        </a:rPr>
                        <a:t>fraude</a:t>
                      </a:r>
                      <a:endParaRPr sz="1000" dirty="0">
                        <a:latin typeface="Arial MT"/>
                        <a:cs typeface="Arial MT"/>
                      </a:endParaRPr>
                    </a:p>
                  </a:txBody>
                  <a:tcPr marL="0" marR="0" marT="37465" marB="0">
                    <a:lnT w="6350">
                      <a:solidFill>
                        <a:srgbClr val="2C2C32"/>
                      </a:solidFill>
                      <a:prstDash val="solid"/>
                    </a:lnT>
                    <a:lnB w="6350">
                      <a:solidFill>
                        <a:srgbClr val="2C2C32"/>
                      </a:solidFill>
                      <a:prstDash val="solid"/>
                    </a:lnB>
                    <a:solidFill>
                      <a:srgbClr val="07090C"/>
                    </a:solidFill>
                  </a:tcPr>
                </a:tc>
                <a:tc>
                  <a:txBody>
                    <a:bodyPr/>
                    <a:lstStyle/>
                    <a:p>
                      <a:pPr marL="217804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200" spc="-9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1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1</a:t>
                      </a:r>
                      <a:r>
                        <a:rPr sz="1200" spc="-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M$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T="30480" marB="0">
                    <a:lnT w="6350">
                      <a:solidFill>
                        <a:srgbClr val="2C2C32"/>
                      </a:solidFill>
                      <a:prstDash val="solid"/>
                    </a:lnT>
                    <a:lnB w="6350">
                      <a:solidFill>
                        <a:srgbClr val="2C2C32"/>
                      </a:solidFill>
                      <a:prstDash val="solid"/>
                    </a:lnB>
                    <a:solidFill>
                      <a:srgbClr val="07090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524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000" dirty="0">
                          <a:solidFill>
                            <a:srgbClr val="8F949B"/>
                          </a:solidFill>
                          <a:latin typeface="Arial MT"/>
                          <a:cs typeface="Arial MT"/>
                        </a:rPr>
                        <a:t>Montant</a:t>
                      </a:r>
                      <a:r>
                        <a:rPr sz="1000" spc="-20" dirty="0">
                          <a:solidFill>
                            <a:srgbClr val="8F949B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000" spc="-5" dirty="0">
                          <a:solidFill>
                            <a:srgbClr val="8F949B"/>
                          </a:solidFill>
                          <a:latin typeface="Arial MT"/>
                          <a:cs typeface="Arial MT"/>
                        </a:rPr>
                        <a:t>estimé</a:t>
                      </a:r>
                      <a:r>
                        <a:rPr sz="1000" spc="-20" dirty="0">
                          <a:solidFill>
                            <a:srgbClr val="8F949B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000" spc="-5" dirty="0">
                          <a:solidFill>
                            <a:srgbClr val="8F949B"/>
                          </a:solidFill>
                          <a:latin typeface="Arial MT"/>
                          <a:cs typeface="Arial MT"/>
                        </a:rPr>
                        <a:t>de</a:t>
                      </a:r>
                      <a:r>
                        <a:rPr sz="1000" spc="-20" dirty="0">
                          <a:solidFill>
                            <a:srgbClr val="8F949B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000" spc="-5" dirty="0">
                          <a:solidFill>
                            <a:srgbClr val="8F949B"/>
                          </a:solidFill>
                          <a:latin typeface="Arial MT"/>
                          <a:cs typeface="Arial MT"/>
                        </a:rPr>
                        <a:t>la</a:t>
                      </a:r>
                      <a:r>
                        <a:rPr sz="1000" spc="-25" dirty="0">
                          <a:solidFill>
                            <a:srgbClr val="8F949B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000" dirty="0">
                          <a:solidFill>
                            <a:srgbClr val="8F949B"/>
                          </a:solidFill>
                          <a:latin typeface="Arial MT"/>
                          <a:cs typeface="Arial MT"/>
                        </a:rPr>
                        <a:t>fraudet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T="37465" marB="0">
                    <a:lnT w="6350">
                      <a:solidFill>
                        <a:srgbClr val="2C2C32"/>
                      </a:solidFill>
                      <a:prstDash val="solid"/>
                    </a:lnT>
                    <a:solidFill>
                      <a:srgbClr val="07090C"/>
                    </a:solidFill>
                  </a:tcPr>
                </a:tc>
                <a:tc>
                  <a:txBody>
                    <a:bodyPr/>
                    <a:lstStyle/>
                    <a:p>
                      <a:pPr marL="217804">
                        <a:lnSpc>
                          <a:spcPts val="1355"/>
                        </a:lnSpc>
                        <a:spcBef>
                          <a:spcPts val="240"/>
                        </a:spcBef>
                      </a:pPr>
                      <a:r>
                        <a:rPr sz="1200" spc="-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30</a:t>
                      </a:r>
                      <a:r>
                        <a:rPr sz="1200" spc="-5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M$</a:t>
                      </a:r>
                      <a:endParaRPr sz="1200" dirty="0">
                        <a:latin typeface="Arial MT"/>
                        <a:cs typeface="Arial MT"/>
                      </a:endParaRPr>
                    </a:p>
                  </a:txBody>
                  <a:tcPr marL="0" marR="0" marT="30480" marB="0">
                    <a:lnT w="6350">
                      <a:solidFill>
                        <a:srgbClr val="2C2C32"/>
                      </a:solidFill>
                      <a:prstDash val="solid"/>
                    </a:lnT>
                    <a:solidFill>
                      <a:srgbClr val="07090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9" name="object 11">
            <a:extLst>
              <a:ext uri="{FF2B5EF4-FFF2-40B4-BE49-F238E27FC236}">
                <a16:creationId xmlns:a16="http://schemas.microsoft.com/office/drawing/2014/main" id="{1144F758-90FC-4776-8FBD-B38312F68A09}"/>
              </a:ext>
            </a:extLst>
          </p:cNvPr>
          <p:cNvSpPr txBox="1"/>
          <p:nvPr/>
        </p:nvSpPr>
        <p:spPr>
          <a:xfrm>
            <a:off x="3381786" y="4766264"/>
            <a:ext cx="113601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-4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600" b="1" spc="-2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600" b="1" spc="-3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600" b="1" spc="-2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600" b="1" spc="-3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600" b="1" spc="-4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600" b="1" spc="-2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600" b="1" spc="-4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600" b="1" spc="-35" dirty="0">
                <a:solidFill>
                  <a:srgbClr val="FFFFFF"/>
                </a:solidFill>
                <a:latin typeface="Arial"/>
                <a:cs typeface="Arial"/>
              </a:rPr>
              <a:t>q</a:t>
            </a:r>
            <a:r>
              <a:rPr sz="1600" b="1" spc="-30" dirty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1600" b="1" spc="-3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600" b="1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1B9F2C7E-B263-4968-BED7-856BA315D918}"/>
              </a:ext>
            </a:extLst>
          </p:cNvPr>
          <p:cNvSpPr txBox="1"/>
          <p:nvPr/>
        </p:nvSpPr>
        <p:spPr>
          <a:xfrm>
            <a:off x="3148707" y="122514"/>
            <a:ext cx="635453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3200" u="sng" dirty="0">
                <a:solidFill>
                  <a:schemeClr val="accent4">
                    <a:lumMod val="50000"/>
                  </a:schemeClr>
                </a:solidFill>
                <a:latin typeface="Arial MT"/>
                <a:cs typeface="Arial MT"/>
              </a:rPr>
              <a:t>Qui est le groupe « OPERA1ER »</a:t>
            </a:r>
          </a:p>
          <a:p>
            <a:endParaRPr lang="fr-BE" sz="3200" u="sng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3215A048-D8E1-4648-9ECD-2F56E15C6ED4}"/>
              </a:ext>
            </a:extLst>
          </p:cNvPr>
          <p:cNvSpPr txBox="1"/>
          <p:nvPr/>
        </p:nvSpPr>
        <p:spPr>
          <a:xfrm>
            <a:off x="3158160" y="1104434"/>
            <a:ext cx="642095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/>
              <a:t>Le </a:t>
            </a:r>
            <a:r>
              <a:rPr lang="fr-BE" dirty="0" err="1"/>
              <a:t>CyberGang</a:t>
            </a:r>
            <a:r>
              <a:rPr lang="fr-BE" dirty="0"/>
              <a:t> « OPERA1ER » est un groupe de pirates informatiques regroupant plusieurs personnes le nombre reste inconnu.</a:t>
            </a:r>
          </a:p>
          <a:p>
            <a:endParaRPr lang="fr-BE" dirty="0"/>
          </a:p>
          <a:p>
            <a:r>
              <a:rPr lang="fr-BE" dirty="0"/>
              <a:t>Ils se font connaître après avoir volé entre 2016 et 2022 </a:t>
            </a:r>
            <a:endParaRPr lang="fr-FR" i="1" dirty="0">
              <a:latin typeface="Tw Cen MT (Corps)"/>
            </a:endParaRPr>
          </a:p>
          <a:p>
            <a:r>
              <a:rPr lang="fr-FR" dirty="0">
                <a:latin typeface="Tw Cen MT (Corps)"/>
              </a:rPr>
              <a:t>11millions de dollars à des entreprises au Gabon , au Nigeria , au Bénin , au Cameroun, et dans 8 autres pays africains, en Argentine, au Bangladesh et au Paraguay.</a:t>
            </a:r>
          </a:p>
          <a:p>
            <a:endParaRPr lang="fr-FR" dirty="0">
              <a:latin typeface="Tw Cen MT (Corps)"/>
            </a:endParaRPr>
          </a:p>
          <a:p>
            <a:r>
              <a:rPr lang="fr-FR" dirty="0">
                <a:latin typeface="Tw Cen MT (Corps)"/>
              </a:rPr>
              <a:t>Il cible particulièrement les pays dans les zones africaines.</a:t>
            </a:r>
          </a:p>
          <a:p>
            <a:endParaRPr lang="fr-FR" dirty="0">
              <a:latin typeface="Tw Cen MT (Corps)"/>
            </a:endParaRPr>
          </a:p>
          <a:p>
            <a:r>
              <a:rPr lang="fr-FR" dirty="0">
                <a:latin typeface="Tw Cen MT (Corps)"/>
              </a:rPr>
              <a:t>Le groupe est accusé de </a:t>
            </a:r>
            <a:r>
              <a:rPr lang="fr-FR" dirty="0">
                <a:solidFill>
                  <a:srgbClr val="C00000"/>
                </a:solidFill>
                <a:latin typeface="Tw Cen MT (Corps)"/>
              </a:rPr>
              <a:t>« </a:t>
            </a:r>
            <a:r>
              <a:rPr lang="fr-FR" sz="2000" dirty="0">
                <a:solidFill>
                  <a:srgbClr val="C00000"/>
                </a:solidFill>
                <a:latin typeface="Tw Cen MT (Corps)"/>
              </a:rPr>
              <a:t>jouer à Dieu sans les autorisation </a:t>
            </a:r>
            <a:r>
              <a:rPr lang="fr-FR" dirty="0">
                <a:solidFill>
                  <a:srgbClr val="C00000"/>
                </a:solidFill>
                <a:latin typeface="Tw Cen MT (Corps)"/>
              </a:rPr>
              <a:t>».</a:t>
            </a:r>
            <a:endParaRPr lang="fr-BE" dirty="0">
              <a:solidFill>
                <a:srgbClr val="C00000"/>
              </a:solidFill>
              <a:latin typeface="Tw Cen MT (Corps)"/>
            </a:endParaRPr>
          </a:p>
        </p:txBody>
      </p:sp>
    </p:spTree>
    <p:extLst>
      <p:ext uri="{BB962C8B-B14F-4D97-AF65-F5344CB8AC3E}">
        <p14:creationId xmlns:p14="http://schemas.microsoft.com/office/powerpoint/2010/main" val="27296931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B4C6CB7E-7CA9-44C3-9420-49FB34F18123}"/>
              </a:ext>
            </a:extLst>
          </p:cNvPr>
          <p:cNvSpPr txBox="1"/>
          <p:nvPr/>
        </p:nvSpPr>
        <p:spPr>
          <a:xfrm>
            <a:off x="3388397" y="293957"/>
            <a:ext cx="70339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3200" u="sng" dirty="0">
                <a:solidFill>
                  <a:schemeClr val="accent4">
                    <a:lumMod val="50000"/>
                  </a:schemeClr>
                </a:solidFill>
                <a:latin typeface="Arial MT"/>
                <a:cs typeface="Arial MT"/>
              </a:rPr>
              <a:t>D’où viennent les attaques ?</a:t>
            </a:r>
            <a:endParaRPr lang="fr-BE" sz="3200" u="sng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657B2059-2240-4187-AAB5-6DE084A785E5}"/>
              </a:ext>
            </a:extLst>
          </p:cNvPr>
          <p:cNvSpPr txBox="1"/>
          <p:nvPr/>
        </p:nvSpPr>
        <p:spPr>
          <a:xfrm>
            <a:off x="2542185" y="1353328"/>
            <a:ext cx="749828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2000" dirty="0"/>
              <a:t>Les attaques viendraient d’une seule personne   « francophone » qui utilise le nom de code </a:t>
            </a:r>
            <a:r>
              <a:rPr lang="fr-BE" sz="2000" dirty="0">
                <a:solidFill>
                  <a:srgbClr val="C00000"/>
                </a:solidFill>
              </a:rPr>
              <a:t>« OPERA1ER »  </a:t>
            </a:r>
            <a:r>
              <a:rPr lang="fr-BE" sz="2000" dirty="0"/>
              <a:t>mais utilise également d’autres noms tels que les noms  </a:t>
            </a:r>
            <a:r>
              <a:rPr lang="fr-BE" sz="2000" dirty="0">
                <a:solidFill>
                  <a:srgbClr val="C00000"/>
                </a:solidFill>
              </a:rPr>
              <a:t>« DESKTOP-group , Common Raven ,NXSMS »</a:t>
            </a:r>
            <a:endParaRPr lang="fr-BE" sz="2000" dirty="0">
              <a:solidFill>
                <a:srgbClr val="C00000"/>
              </a:solidFill>
              <a:latin typeface="Tw Cen MT (Corps)"/>
            </a:endParaRPr>
          </a:p>
        </p:txBody>
      </p:sp>
      <p:pic>
        <p:nvPicPr>
          <p:cNvPr id="5" name="Picture 2" descr="Pirates OPERA1ER">
            <a:extLst>
              <a:ext uri="{FF2B5EF4-FFF2-40B4-BE49-F238E27FC236}">
                <a16:creationId xmlns:a16="http://schemas.microsoft.com/office/drawing/2014/main" id="{14BE5C0B-E4FF-4CBB-80D1-D5B6F6C931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2612" y="2951164"/>
            <a:ext cx="8946776" cy="3720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34781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>
            <a:extLst>
              <a:ext uri="{FF2B5EF4-FFF2-40B4-BE49-F238E27FC236}">
                <a16:creationId xmlns:a16="http://schemas.microsoft.com/office/drawing/2014/main" id="{EAB86B74-C7B9-49A9-92B0-11CF3D461C08}"/>
              </a:ext>
            </a:extLst>
          </p:cNvPr>
          <p:cNvSpPr txBox="1"/>
          <p:nvPr/>
        </p:nvSpPr>
        <p:spPr>
          <a:xfrm>
            <a:off x="2232179" y="256745"/>
            <a:ext cx="77276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3200" u="sng" dirty="0">
                <a:solidFill>
                  <a:schemeClr val="accent4">
                    <a:lumMod val="50000"/>
                  </a:schemeClr>
                </a:solidFill>
                <a:latin typeface="Arial MT"/>
                <a:cs typeface="Arial MT"/>
              </a:rPr>
              <a:t>Quand et comment  le groupe attaques ?</a:t>
            </a:r>
            <a:endParaRPr lang="fr-BE" sz="3200" u="sng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AEA8037-4A81-497A-A515-65EF0DAFC24F}"/>
              </a:ext>
            </a:extLst>
          </p:cNvPr>
          <p:cNvSpPr txBox="1"/>
          <p:nvPr/>
        </p:nvSpPr>
        <p:spPr>
          <a:xfrm>
            <a:off x="2232179" y="1164960"/>
            <a:ext cx="7498286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2000" dirty="0"/>
              <a:t>Le groupe attaque les week-ends et jours fériés d’après des chercheurs en cybersécurité </a:t>
            </a:r>
          </a:p>
          <a:p>
            <a:endParaRPr lang="fr-BE" sz="2000" dirty="0">
              <a:solidFill>
                <a:srgbClr val="C00000"/>
              </a:solidFill>
              <a:latin typeface="Tw Cen MT (Corps)"/>
            </a:endParaRPr>
          </a:p>
          <a:p>
            <a:r>
              <a:rPr lang="fr-BE" sz="2000" dirty="0">
                <a:latin typeface="Tw Cen MT (Corps)"/>
              </a:rPr>
              <a:t>Les informations concordent avec le fait qu’il se passe </a:t>
            </a:r>
            <a:r>
              <a:rPr lang="fr-BE" sz="2000" dirty="0">
                <a:solidFill>
                  <a:srgbClr val="C00000"/>
                </a:solidFill>
                <a:latin typeface="Tw Cen MT (Corps)"/>
              </a:rPr>
              <a:t>entre 3 et 12 mois entre l’accès initial et le vol d’argent </a:t>
            </a:r>
          </a:p>
          <a:p>
            <a:endParaRPr lang="fr-BE" sz="2000" dirty="0">
              <a:latin typeface="Tw Cen MT (Corps)"/>
            </a:endParaRPr>
          </a:p>
          <a:p>
            <a:r>
              <a:rPr lang="fr-BE" sz="2000" dirty="0">
                <a:latin typeface="Tw Cen MT (Corps)"/>
              </a:rPr>
              <a:t>D’après plusieurs théories le groupe </a:t>
            </a:r>
            <a:r>
              <a:rPr lang="fr-BE" sz="2000" dirty="0">
                <a:solidFill>
                  <a:srgbClr val="C00000"/>
                </a:solidFill>
                <a:latin typeface="Tw Cen MT (Corps)"/>
              </a:rPr>
              <a:t>opérait </a:t>
            </a:r>
            <a:r>
              <a:rPr lang="fr-BE" sz="2000" dirty="0">
                <a:latin typeface="Tw Cen MT (Corps)"/>
              </a:rPr>
              <a:t>probablement </a:t>
            </a:r>
            <a:r>
              <a:rPr lang="fr-BE" sz="2000" dirty="0">
                <a:solidFill>
                  <a:srgbClr val="C00000"/>
                </a:solidFill>
                <a:latin typeface="Tw Cen MT (Corps)"/>
              </a:rPr>
              <a:t>depuis l’Afrique.</a:t>
            </a:r>
          </a:p>
          <a:p>
            <a:endParaRPr lang="fr-BE" sz="2000" dirty="0">
              <a:latin typeface="Tw Cen MT (Corps)"/>
            </a:endParaRPr>
          </a:p>
          <a:p>
            <a:r>
              <a:rPr lang="fr-BE" sz="2000" dirty="0">
                <a:latin typeface="Tw Cen MT (Corps)"/>
              </a:rPr>
              <a:t>Le groupe se distingue par l’utilisation de programmes </a:t>
            </a:r>
            <a:r>
              <a:rPr lang="fr-BE" sz="2000" dirty="0">
                <a:solidFill>
                  <a:srgbClr val="C00000"/>
                </a:solidFill>
                <a:latin typeface="Tw Cen MT (Corps)"/>
              </a:rPr>
              <a:t>open source et prêt à l’emploi</a:t>
            </a:r>
            <a:r>
              <a:rPr lang="fr-BE" sz="2000" dirty="0">
                <a:latin typeface="Tw Cen MT (Corps)"/>
              </a:rPr>
              <a:t>, ainsi que certains malware en circulation libre sur le darkweb , ainsi que des Framework de Red Teaming tels que </a:t>
            </a:r>
            <a:r>
              <a:rPr lang="fr-BE" sz="2000" dirty="0">
                <a:solidFill>
                  <a:srgbClr val="C00000"/>
                </a:solidFill>
                <a:latin typeface="Tw Cen MT (Corps)"/>
              </a:rPr>
              <a:t>Metasploit et Cobalt Strike.</a:t>
            </a:r>
          </a:p>
          <a:p>
            <a:endParaRPr lang="fr-BE" sz="2000" dirty="0">
              <a:latin typeface="Tw Cen MT (Corps)"/>
            </a:endParaRPr>
          </a:p>
          <a:p>
            <a:r>
              <a:rPr lang="fr-BE" sz="2000" dirty="0">
                <a:latin typeface="Tw Cen MT (Corps)"/>
              </a:rPr>
              <a:t>Après l’analyse de certaines attaques dans des banques les hackers auraient déployé le serveur « </a:t>
            </a:r>
            <a:r>
              <a:rPr lang="fr-BE" sz="2000" dirty="0">
                <a:solidFill>
                  <a:srgbClr val="C00000"/>
                </a:solidFill>
                <a:latin typeface="Tw Cen MT (Corps)"/>
              </a:rPr>
              <a:t>Metasploit </a:t>
            </a:r>
            <a:r>
              <a:rPr lang="fr-BE" sz="2000" dirty="0">
                <a:latin typeface="Tw Cen MT (Corps)"/>
              </a:rPr>
              <a:t>» à l’intérieur de l’infrastructure compromise.</a:t>
            </a:r>
          </a:p>
        </p:txBody>
      </p:sp>
    </p:spTree>
    <p:extLst>
      <p:ext uri="{BB962C8B-B14F-4D97-AF65-F5344CB8AC3E}">
        <p14:creationId xmlns:p14="http://schemas.microsoft.com/office/powerpoint/2010/main" val="34970923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3217F211-B66C-4C30-9920-73F8256008A7}"/>
              </a:ext>
            </a:extLst>
          </p:cNvPr>
          <p:cNvSpPr txBox="1"/>
          <p:nvPr/>
        </p:nvSpPr>
        <p:spPr>
          <a:xfrm>
            <a:off x="2028978" y="338025"/>
            <a:ext cx="92283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3200" u="sng" dirty="0">
                <a:solidFill>
                  <a:schemeClr val="accent4">
                    <a:lumMod val="50000"/>
                  </a:schemeClr>
                </a:solidFill>
                <a:latin typeface="Arial MT"/>
              </a:rPr>
              <a:t>Comment le groupe recueille les informations </a:t>
            </a:r>
            <a:endParaRPr lang="fr-BE" sz="3200" u="sng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3" name="AutoShape 2" descr="Phishing : comment protéger son entreprise du hameçonnage ?">
            <a:extLst>
              <a:ext uri="{FF2B5EF4-FFF2-40B4-BE49-F238E27FC236}">
                <a16:creationId xmlns:a16="http://schemas.microsoft.com/office/drawing/2014/main" id="{4B13F59D-EA72-4F17-AFC9-79DBE6438DF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BE"/>
          </a:p>
        </p:txBody>
      </p:sp>
      <p:sp>
        <p:nvSpPr>
          <p:cNvPr id="4" name="AutoShape 4" descr="Phishing : comment protéger son entreprise du hameçonnage ?">
            <a:extLst>
              <a:ext uri="{FF2B5EF4-FFF2-40B4-BE49-F238E27FC236}">
                <a16:creationId xmlns:a16="http://schemas.microsoft.com/office/drawing/2014/main" id="{95CFBE6D-335C-4E70-A517-D0E84B5B0B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BE"/>
          </a:p>
        </p:txBody>
      </p:sp>
      <p:sp>
        <p:nvSpPr>
          <p:cNvPr id="5" name="AutoShape 6" descr="Phishing : comment protéger son entreprise du hameçonnage ?">
            <a:extLst>
              <a:ext uri="{FF2B5EF4-FFF2-40B4-BE49-F238E27FC236}">
                <a16:creationId xmlns:a16="http://schemas.microsoft.com/office/drawing/2014/main" id="{9B73B381-A8E3-4ED0-BE27-991E94525ED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BE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5BEB9291-C1D2-47F5-909F-A824CD128A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6880" y="1727200"/>
            <a:ext cx="8940800" cy="4683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9221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3217F211-B66C-4C30-9920-73F8256008A7}"/>
              </a:ext>
            </a:extLst>
          </p:cNvPr>
          <p:cNvSpPr txBox="1"/>
          <p:nvPr/>
        </p:nvSpPr>
        <p:spPr>
          <a:xfrm>
            <a:off x="2028978" y="338025"/>
            <a:ext cx="92283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3200" u="sng" dirty="0">
                <a:solidFill>
                  <a:schemeClr val="accent4">
                    <a:lumMod val="50000"/>
                  </a:schemeClr>
                </a:solidFill>
                <a:latin typeface="Arial MT"/>
              </a:rPr>
              <a:t>Comment le groupe recueille les informations </a:t>
            </a:r>
            <a:endParaRPr lang="fr-BE" sz="3200" u="sng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3" name="AutoShape 2" descr="Phishing : comment protéger son entreprise du hameçonnage ?">
            <a:extLst>
              <a:ext uri="{FF2B5EF4-FFF2-40B4-BE49-F238E27FC236}">
                <a16:creationId xmlns:a16="http://schemas.microsoft.com/office/drawing/2014/main" id="{4B13F59D-EA72-4F17-AFC9-79DBE6438DF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BE"/>
          </a:p>
        </p:txBody>
      </p:sp>
      <p:sp>
        <p:nvSpPr>
          <p:cNvPr id="4" name="AutoShape 4" descr="Phishing : comment protéger son entreprise du hameçonnage ?">
            <a:extLst>
              <a:ext uri="{FF2B5EF4-FFF2-40B4-BE49-F238E27FC236}">
                <a16:creationId xmlns:a16="http://schemas.microsoft.com/office/drawing/2014/main" id="{95CFBE6D-335C-4E70-A517-D0E84B5B0B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BE"/>
          </a:p>
        </p:txBody>
      </p:sp>
      <p:sp>
        <p:nvSpPr>
          <p:cNvPr id="5" name="AutoShape 6" descr="Phishing : comment protéger son entreprise du hameçonnage ?">
            <a:extLst>
              <a:ext uri="{FF2B5EF4-FFF2-40B4-BE49-F238E27FC236}">
                <a16:creationId xmlns:a16="http://schemas.microsoft.com/office/drawing/2014/main" id="{9B73B381-A8E3-4ED0-BE27-991E94525ED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BE"/>
          </a:p>
        </p:txBody>
      </p:sp>
      <p:pic>
        <p:nvPicPr>
          <p:cNvPr id="5122" name="Picture 2" descr="Phishing Linear Icon. Modern Outline Phishing Logo Concept on Wh Stock  Vector - Illustration of information, online: 133522158">
            <a:extLst>
              <a:ext uri="{FF2B5EF4-FFF2-40B4-BE49-F238E27FC236}">
                <a16:creationId xmlns:a16="http://schemas.microsoft.com/office/drawing/2014/main" id="{644624CD-4A30-4F23-9C59-59E375A66D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921" y="2712720"/>
            <a:ext cx="2001520" cy="1432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254F249E-4CE9-4178-928E-587CAB8BC9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9340" y="2698053"/>
            <a:ext cx="1985962" cy="1432561"/>
          </a:xfrm>
          <a:prstGeom prst="rect">
            <a:avLst/>
          </a:prstGeom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14EF6E15-9B79-4BFA-951F-7D2C39EF16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2712720"/>
            <a:ext cx="1681162" cy="1432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250A6880-5886-4420-8B44-756A1A2E19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2260" y="2712720"/>
            <a:ext cx="1634806" cy="1432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Icône Corrompu, fichier, supprimer dans Credocon 1">
            <a:extLst>
              <a:ext uri="{FF2B5EF4-FFF2-40B4-BE49-F238E27FC236}">
                <a16:creationId xmlns:a16="http://schemas.microsoft.com/office/drawing/2014/main" id="{5137713F-BB79-489C-8D87-B525E2F8E3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118" y="5029200"/>
            <a:ext cx="2143125" cy="1655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0F3424DF-B380-48C0-BB43-6838D4097A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24627" y="5008819"/>
            <a:ext cx="2942745" cy="1743075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EA1A1DD9-E143-4CE2-B793-6F7ACE992F70}"/>
              </a:ext>
            </a:extLst>
          </p:cNvPr>
          <p:cNvSpPr txBox="1"/>
          <p:nvPr/>
        </p:nvSpPr>
        <p:spPr>
          <a:xfrm>
            <a:off x="559118" y="2118173"/>
            <a:ext cx="21588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/>
              <a:t>1) Mail </a:t>
            </a:r>
            <a:r>
              <a:rPr lang="fr-BE" dirty="0" err="1"/>
              <a:t>Spearphising</a:t>
            </a:r>
            <a:endParaRPr lang="fr-BE" dirty="0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0E40E7D8-FEE9-4100-A6CA-1A52FCE52840}"/>
              </a:ext>
            </a:extLst>
          </p:cNvPr>
          <p:cNvSpPr txBox="1"/>
          <p:nvPr/>
        </p:nvSpPr>
        <p:spPr>
          <a:xfrm>
            <a:off x="3599340" y="2133287"/>
            <a:ext cx="1706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/>
              <a:t>2) </a:t>
            </a:r>
            <a:r>
              <a:rPr lang="fr-BE" dirty="0" err="1"/>
              <a:t>Trojant</a:t>
            </a:r>
            <a:r>
              <a:rPr lang="fr-BE" dirty="0"/>
              <a:t> RAT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250A8FCF-10B0-4006-8F1F-CDAAE48B299E}"/>
              </a:ext>
            </a:extLst>
          </p:cNvPr>
          <p:cNvSpPr txBox="1"/>
          <p:nvPr/>
        </p:nvSpPr>
        <p:spPr>
          <a:xfrm>
            <a:off x="6400800" y="2153825"/>
            <a:ext cx="1985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/>
              <a:t>3) Drive </a:t>
            </a:r>
            <a:r>
              <a:rPr lang="fr-BE" dirty="0" err="1"/>
              <a:t>corrupted</a:t>
            </a:r>
            <a:endParaRPr lang="fr-BE" dirty="0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A6B5E4C9-43C7-41DD-B5FE-47BE28B18BF1}"/>
              </a:ext>
            </a:extLst>
          </p:cNvPr>
          <p:cNvSpPr txBox="1"/>
          <p:nvPr/>
        </p:nvSpPr>
        <p:spPr>
          <a:xfrm>
            <a:off x="8960330" y="2146492"/>
            <a:ext cx="21588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/>
              <a:t>4) Discord </a:t>
            </a:r>
            <a:r>
              <a:rPr lang="fr-BE" dirty="0" err="1"/>
              <a:t>corrupted</a:t>
            </a:r>
            <a:endParaRPr lang="fr-BE" dirty="0"/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FFBB5E4E-7D91-4366-B866-83D9618BF97E}"/>
              </a:ext>
            </a:extLst>
          </p:cNvPr>
          <p:cNvSpPr txBox="1"/>
          <p:nvPr/>
        </p:nvSpPr>
        <p:spPr>
          <a:xfrm>
            <a:off x="559118" y="4524407"/>
            <a:ext cx="2332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/>
              <a:t>5) </a:t>
            </a:r>
            <a:r>
              <a:rPr lang="fr-BE" dirty="0" err="1"/>
              <a:t>Error</a:t>
            </a:r>
            <a:r>
              <a:rPr lang="fr-BE" dirty="0"/>
              <a:t> File </a:t>
            </a:r>
            <a:r>
              <a:rPr lang="fr-BE" dirty="0" err="1"/>
              <a:t>corrupted</a:t>
            </a:r>
            <a:endParaRPr lang="fr-BE" dirty="0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8E7FE86A-F5FD-4DEA-8557-FBA5FE877F55}"/>
              </a:ext>
            </a:extLst>
          </p:cNvPr>
          <p:cNvSpPr txBox="1"/>
          <p:nvPr/>
        </p:nvSpPr>
        <p:spPr>
          <a:xfrm>
            <a:off x="4847194" y="4507257"/>
            <a:ext cx="2497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/>
              <a:t>6) </a:t>
            </a:r>
            <a:r>
              <a:rPr lang="fr-BE" dirty="0" err="1"/>
              <a:t>Corrupted</a:t>
            </a:r>
            <a:r>
              <a:rPr lang="fr-BE" dirty="0"/>
              <a:t> desktop</a:t>
            </a: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1C433716-8856-46F8-922A-E19A18DD2CA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02260" y="5084763"/>
            <a:ext cx="1742448" cy="1600200"/>
          </a:xfrm>
          <a:prstGeom prst="rect">
            <a:avLst/>
          </a:prstGeom>
        </p:spPr>
      </p:pic>
      <p:sp>
        <p:nvSpPr>
          <p:cNvPr id="26" name="ZoneTexte 25">
            <a:extLst>
              <a:ext uri="{FF2B5EF4-FFF2-40B4-BE49-F238E27FC236}">
                <a16:creationId xmlns:a16="http://schemas.microsoft.com/office/drawing/2014/main" id="{171AB98C-3432-44A3-BFCB-5024BC8FDD4B}"/>
              </a:ext>
            </a:extLst>
          </p:cNvPr>
          <p:cNvSpPr txBox="1"/>
          <p:nvPr/>
        </p:nvSpPr>
        <p:spPr>
          <a:xfrm>
            <a:off x="9202260" y="4691923"/>
            <a:ext cx="2497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/>
              <a:t>7) </a:t>
            </a:r>
            <a:r>
              <a:rPr lang="fr-BE" dirty="0" err="1"/>
              <a:t>After</a:t>
            </a:r>
            <a:r>
              <a:rPr lang="fr-BE" dirty="0"/>
              <a:t> 3 – 12 </a:t>
            </a:r>
            <a:r>
              <a:rPr lang="fr-BE" dirty="0" err="1"/>
              <a:t>mounth</a:t>
            </a:r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36106253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203A5A1F-7198-4B34-B434-79219258ACDB}"/>
              </a:ext>
            </a:extLst>
          </p:cNvPr>
          <p:cNvSpPr txBox="1"/>
          <p:nvPr/>
        </p:nvSpPr>
        <p:spPr>
          <a:xfrm>
            <a:off x="2735343" y="156179"/>
            <a:ext cx="65557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3200" u="sng" dirty="0">
                <a:solidFill>
                  <a:schemeClr val="accent4">
                    <a:lumMod val="50000"/>
                  </a:schemeClr>
                </a:solidFill>
                <a:latin typeface="Arial MT"/>
              </a:rPr>
              <a:t>Les logiciels prêt à l’emploi utilisés </a:t>
            </a:r>
            <a:endParaRPr lang="fr-BE" sz="3200" u="sng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00585A6A-B145-49D5-8E70-257C0F0E5664}"/>
              </a:ext>
            </a:extLst>
          </p:cNvPr>
          <p:cNvSpPr txBox="1"/>
          <p:nvPr/>
        </p:nvSpPr>
        <p:spPr>
          <a:xfrm>
            <a:off x="1837400" y="1490008"/>
            <a:ext cx="870651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2000" dirty="0">
                <a:solidFill>
                  <a:srgbClr val="C00000"/>
                </a:solidFill>
                <a:latin typeface="Tw Cen MT (Corps)"/>
              </a:rPr>
              <a:t>Logiciels Open-Sources ,  Cheval de Troie , des RAT publiés gratuitement sur le </a:t>
            </a:r>
          </a:p>
          <a:p>
            <a:r>
              <a:rPr lang="fr-BE" sz="2000" dirty="0" err="1">
                <a:solidFill>
                  <a:srgbClr val="C00000"/>
                </a:solidFill>
                <a:latin typeface="Tw Cen MT (Corps)"/>
              </a:rPr>
              <a:t>Dark</a:t>
            </a:r>
            <a:r>
              <a:rPr lang="fr-BE" sz="2000" dirty="0">
                <a:solidFill>
                  <a:srgbClr val="C00000"/>
                </a:solidFill>
                <a:latin typeface="Tw Cen MT (Corps)"/>
              </a:rPr>
              <a:t> Web</a:t>
            </a:r>
          </a:p>
          <a:p>
            <a:endParaRPr lang="fr-BE" sz="2000" dirty="0">
              <a:solidFill>
                <a:srgbClr val="C00000"/>
              </a:solidFill>
              <a:latin typeface="Tw Cen MT (Corps)"/>
            </a:endParaRPr>
          </a:p>
          <a:p>
            <a:endParaRPr lang="fr-BE" sz="2000" dirty="0">
              <a:solidFill>
                <a:srgbClr val="C00000"/>
              </a:solidFill>
              <a:latin typeface="Tw Cen MT (Corps)"/>
            </a:endParaRPr>
          </a:p>
          <a:p>
            <a:r>
              <a:rPr lang="fr-BE" sz="2000" dirty="0">
                <a:solidFill>
                  <a:srgbClr val="C00000"/>
                </a:solidFill>
                <a:latin typeface="Tw Cen MT (Corps)"/>
              </a:rPr>
              <a:t>Logiciels malveillants prêts à l’emploi : </a:t>
            </a:r>
            <a:r>
              <a:rPr lang="fr-BE" sz="2000" dirty="0" err="1">
                <a:solidFill>
                  <a:srgbClr val="C00000"/>
                </a:solidFill>
                <a:latin typeface="Tw Cen MT (Corps)"/>
              </a:rPr>
              <a:t>Nanonocore</a:t>
            </a:r>
            <a:r>
              <a:rPr lang="fr-BE" sz="2000" dirty="0">
                <a:solidFill>
                  <a:srgbClr val="C00000"/>
                </a:solidFill>
                <a:latin typeface="Tw Cen MT (Corps)"/>
              </a:rPr>
              <a:t> , </a:t>
            </a:r>
            <a:r>
              <a:rPr lang="fr-BE" sz="2000" dirty="0" err="1">
                <a:solidFill>
                  <a:srgbClr val="C00000"/>
                </a:solidFill>
                <a:latin typeface="Tw Cen MT (Corps)"/>
              </a:rPr>
              <a:t>Netwire</a:t>
            </a:r>
            <a:r>
              <a:rPr lang="fr-BE" sz="2000" dirty="0">
                <a:solidFill>
                  <a:srgbClr val="C00000"/>
                </a:solidFill>
                <a:latin typeface="Tw Cen MT (Corps)"/>
              </a:rPr>
              <a:t> , Agent </a:t>
            </a:r>
            <a:r>
              <a:rPr lang="fr-BE" sz="2000" dirty="0" err="1">
                <a:solidFill>
                  <a:srgbClr val="C00000"/>
                </a:solidFill>
                <a:latin typeface="Tw Cen MT (Corps)"/>
              </a:rPr>
              <a:t>Teslam</a:t>
            </a:r>
            <a:r>
              <a:rPr lang="fr-BE" sz="2000" dirty="0">
                <a:solidFill>
                  <a:srgbClr val="C00000"/>
                </a:solidFill>
                <a:latin typeface="Tw Cen MT (Corps)"/>
              </a:rPr>
              <a:t> </a:t>
            </a:r>
            <a:r>
              <a:rPr lang="fr-BE" sz="2000" dirty="0" err="1">
                <a:solidFill>
                  <a:srgbClr val="C00000"/>
                </a:solidFill>
                <a:latin typeface="Tw Cen MT (Corps)"/>
              </a:rPr>
              <a:t>Venom</a:t>
            </a:r>
            <a:r>
              <a:rPr lang="fr-BE" sz="2000" dirty="0">
                <a:solidFill>
                  <a:srgbClr val="C00000"/>
                </a:solidFill>
                <a:latin typeface="Tw Cen MT (Corps)"/>
              </a:rPr>
              <a:t> RAT , </a:t>
            </a:r>
            <a:r>
              <a:rPr lang="fr-BE" sz="2000" dirty="0" err="1">
                <a:solidFill>
                  <a:srgbClr val="C00000"/>
                </a:solidFill>
                <a:latin typeface="Tw Cen MT (Corps)"/>
              </a:rPr>
              <a:t>BitRAT</a:t>
            </a:r>
            <a:r>
              <a:rPr lang="fr-BE" sz="2000" dirty="0">
                <a:solidFill>
                  <a:srgbClr val="C00000"/>
                </a:solidFill>
                <a:latin typeface="Tw Cen MT (Corps)"/>
              </a:rPr>
              <a:t> , </a:t>
            </a:r>
            <a:r>
              <a:rPr lang="fr-BE" sz="2000" dirty="0" err="1">
                <a:solidFill>
                  <a:srgbClr val="C00000"/>
                </a:solidFill>
                <a:latin typeface="Tw Cen MT (Corps)"/>
              </a:rPr>
              <a:t>Metasploit</a:t>
            </a:r>
            <a:r>
              <a:rPr lang="fr-BE" sz="2000" dirty="0">
                <a:solidFill>
                  <a:srgbClr val="C00000"/>
                </a:solidFill>
                <a:latin typeface="Tw Cen MT (Corps)"/>
              </a:rPr>
              <a:t> , Cobalt Strike Beacon  et d’autres …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9F4DD9F2-C42F-45A3-86C9-4D625DBE1B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598" y="5434909"/>
            <a:ext cx="1141382" cy="1081534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1CB2AF20-455B-4F2A-BADC-C49F193E24A1}"/>
              </a:ext>
            </a:extLst>
          </p:cNvPr>
          <p:cNvSpPr txBox="1"/>
          <p:nvPr/>
        </p:nvSpPr>
        <p:spPr>
          <a:xfrm>
            <a:off x="657996" y="4927107"/>
            <a:ext cx="1141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 err="1"/>
              <a:t>BitRAT</a:t>
            </a:r>
            <a:endParaRPr lang="fr-BE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C9394B43-E0E4-4356-9092-3945A23855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4166" y="5434908"/>
            <a:ext cx="1254858" cy="1081535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739DB1A7-95A2-47D1-9F5B-72FD8D5CD41B}"/>
              </a:ext>
            </a:extLst>
          </p:cNvPr>
          <p:cNvSpPr txBox="1"/>
          <p:nvPr/>
        </p:nvSpPr>
        <p:spPr>
          <a:xfrm>
            <a:off x="2290904" y="4927107"/>
            <a:ext cx="1141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 err="1"/>
              <a:t>Nanocore</a:t>
            </a:r>
            <a:endParaRPr lang="fr-BE" dirty="0"/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307AC20A-1FBC-4B89-AC3F-D2C593D818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0164" y="5434907"/>
            <a:ext cx="1254858" cy="1081534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B36059B5-0949-49FB-9A05-5F157D17C720}"/>
              </a:ext>
            </a:extLst>
          </p:cNvPr>
          <p:cNvSpPr txBox="1"/>
          <p:nvPr/>
        </p:nvSpPr>
        <p:spPr>
          <a:xfrm>
            <a:off x="4243640" y="4927107"/>
            <a:ext cx="1141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 err="1"/>
              <a:t>Netwire</a:t>
            </a:r>
            <a:endParaRPr lang="fr-BE" dirty="0"/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A7AF1FD7-C0E8-4204-87ED-7BB3872161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3208" y="5434907"/>
            <a:ext cx="1366468" cy="1081536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56F3D105-0CFE-425F-A41C-1B93CBCDFABE}"/>
              </a:ext>
            </a:extLst>
          </p:cNvPr>
          <p:cNvSpPr txBox="1"/>
          <p:nvPr/>
        </p:nvSpPr>
        <p:spPr>
          <a:xfrm>
            <a:off x="6096000" y="4927107"/>
            <a:ext cx="1374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 err="1"/>
              <a:t>Venom</a:t>
            </a:r>
            <a:r>
              <a:rPr lang="fr-BE" dirty="0"/>
              <a:t> RAT</a:t>
            </a: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67B22AEB-C176-40F4-B0DA-5692E907F7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07862" y="5434907"/>
            <a:ext cx="1254858" cy="1000340"/>
          </a:xfrm>
          <a:prstGeom prst="rect">
            <a:avLst/>
          </a:prstGeom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B75AB637-699A-438D-B844-5DD7802F9CB7}"/>
              </a:ext>
            </a:extLst>
          </p:cNvPr>
          <p:cNvSpPr txBox="1"/>
          <p:nvPr/>
        </p:nvSpPr>
        <p:spPr>
          <a:xfrm>
            <a:off x="8007862" y="4927107"/>
            <a:ext cx="1374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 err="1"/>
              <a:t>Metasploit</a:t>
            </a:r>
            <a:endParaRPr lang="fr-BE" dirty="0"/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C40131B8-1FB9-4E6A-9777-C8731AED674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61721" y="5434907"/>
            <a:ext cx="1564378" cy="1000340"/>
          </a:xfrm>
          <a:prstGeom prst="rect">
            <a:avLst/>
          </a:prstGeom>
        </p:spPr>
      </p:pic>
      <p:sp>
        <p:nvSpPr>
          <p:cNvPr id="22" name="ZoneTexte 21">
            <a:extLst>
              <a:ext uri="{FF2B5EF4-FFF2-40B4-BE49-F238E27FC236}">
                <a16:creationId xmlns:a16="http://schemas.microsoft.com/office/drawing/2014/main" id="{6FF9545F-57E7-4BF4-9EBC-792A72B59F95}"/>
              </a:ext>
            </a:extLst>
          </p:cNvPr>
          <p:cNvSpPr txBox="1"/>
          <p:nvPr/>
        </p:nvSpPr>
        <p:spPr>
          <a:xfrm>
            <a:off x="9856826" y="4927107"/>
            <a:ext cx="1374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 err="1"/>
              <a:t>CobaltStrike</a:t>
            </a:r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820652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5ABE6993-ACA9-4BDA-A3B3-764EFCA6794C}"/>
              </a:ext>
            </a:extLst>
          </p:cNvPr>
          <p:cNvSpPr txBox="1"/>
          <p:nvPr/>
        </p:nvSpPr>
        <p:spPr>
          <a:xfrm>
            <a:off x="2579050" y="293957"/>
            <a:ext cx="70339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3200" u="sng" dirty="0">
                <a:solidFill>
                  <a:schemeClr val="accent4">
                    <a:lumMod val="50000"/>
                  </a:schemeClr>
                </a:solidFill>
                <a:latin typeface="Arial MT"/>
                <a:cs typeface="Arial MT"/>
              </a:rPr>
              <a:t>Comment fonctionne les attaques ?</a:t>
            </a:r>
            <a:endParaRPr lang="fr-BE" sz="3200" u="sng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1A935401-E5C5-4393-8982-FF191DC01685}"/>
              </a:ext>
            </a:extLst>
          </p:cNvPr>
          <p:cNvSpPr txBox="1"/>
          <p:nvPr/>
        </p:nvSpPr>
        <p:spPr>
          <a:xfrm>
            <a:off x="2103730" y="1276720"/>
            <a:ext cx="74982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BE" sz="2000" dirty="0">
              <a:latin typeface="Tw Cen MT (Corps)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092751F-48DF-4040-85AB-BC9C0A978F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960" y="3258868"/>
            <a:ext cx="9377679" cy="3853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4FC62A99-669A-4AD5-94F5-856B35D83B0F}"/>
              </a:ext>
            </a:extLst>
          </p:cNvPr>
          <p:cNvSpPr txBox="1"/>
          <p:nvPr/>
        </p:nvSpPr>
        <p:spPr>
          <a:xfrm>
            <a:off x="2103730" y="1444280"/>
            <a:ext cx="870651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1) Accéder à la plateforme de paiement avec les identifiants volés des employés</a:t>
            </a:r>
          </a:p>
          <a:p>
            <a:r>
              <a:rPr lang="fr-FR" sz="2000" dirty="0"/>
              <a:t>2) Vider les comptes de grande valeur</a:t>
            </a:r>
          </a:p>
          <a:p>
            <a:r>
              <a:rPr lang="fr-FR" sz="2000" dirty="0"/>
              <a:t>3) Diffusé l'argent volé sur des centaines de comptes mulets</a:t>
            </a:r>
          </a:p>
          <a:p>
            <a:r>
              <a:rPr lang="fr-FR" sz="2000" dirty="0"/>
              <a:t>4) Encaisser sur divers comptes</a:t>
            </a:r>
            <a:endParaRPr lang="fr-BE" sz="2000" dirty="0">
              <a:solidFill>
                <a:srgbClr val="C00000"/>
              </a:solidFill>
              <a:latin typeface="Tw Cen MT (Corps)"/>
            </a:endParaRPr>
          </a:p>
        </p:txBody>
      </p:sp>
    </p:spTree>
    <p:extLst>
      <p:ext uri="{BB962C8B-B14F-4D97-AF65-F5344CB8AC3E}">
        <p14:creationId xmlns:p14="http://schemas.microsoft.com/office/powerpoint/2010/main" val="10620825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FDD9031C-CBCD-43D9-B11B-2EACAAA822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9854" y="1207363"/>
            <a:ext cx="5810250" cy="5392398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F4945DEE-9247-42F3-B3F9-884BC95E024E}"/>
              </a:ext>
            </a:extLst>
          </p:cNvPr>
          <p:cNvSpPr txBox="1"/>
          <p:nvPr/>
        </p:nvSpPr>
        <p:spPr>
          <a:xfrm>
            <a:off x="3378040" y="258239"/>
            <a:ext cx="70339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3200" u="sng" dirty="0">
                <a:solidFill>
                  <a:schemeClr val="accent4">
                    <a:lumMod val="50000"/>
                  </a:schemeClr>
                </a:solidFill>
                <a:latin typeface="Arial MT"/>
                <a:cs typeface="Arial MT"/>
              </a:rPr>
              <a:t>Attaque par Virtual-Machine</a:t>
            </a:r>
            <a:endParaRPr lang="fr-BE" sz="3200" u="sng" dirty="0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013232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326</TotalTime>
  <Words>686</Words>
  <Application>Microsoft Office PowerPoint</Application>
  <PresentationFormat>Grand écran</PresentationFormat>
  <Paragraphs>85</Paragraphs>
  <Slides>19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19</vt:i4>
      </vt:variant>
    </vt:vector>
  </HeadingPairs>
  <TitlesOfParts>
    <vt:vector size="24" baseType="lpstr">
      <vt:lpstr>Arial</vt:lpstr>
      <vt:lpstr>Arial MT</vt:lpstr>
      <vt:lpstr>Tw Cen MT</vt:lpstr>
      <vt:lpstr>Tw Cen MT (Corps)</vt:lpstr>
      <vt:lpstr>Circuit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du projet alexa</dc:title>
  <dc:creator>Dragon .</dc:creator>
  <cp:lastModifiedBy>jason Jason</cp:lastModifiedBy>
  <cp:revision>35</cp:revision>
  <dcterms:created xsi:type="dcterms:W3CDTF">2021-05-28T10:43:36Z</dcterms:created>
  <dcterms:modified xsi:type="dcterms:W3CDTF">2022-11-22T11:18:13Z</dcterms:modified>
</cp:coreProperties>
</file>